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37463413" cy="21067713"/>
  <p:notesSz cx="6858000" cy="9144000"/>
  <p:defaultTextStyle>
    <a:defPPr>
      <a:defRPr lang="en-US"/>
    </a:defPPr>
    <a:lvl1pPr algn="l" defTabSz="18716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1pPr>
    <a:lvl2pPr marL="1871663" indent="-1414463" algn="l" defTabSz="18716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2pPr>
    <a:lvl3pPr marL="3744913" indent="-2830513" algn="l" defTabSz="18716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3pPr>
    <a:lvl4pPr marL="5618163" indent="-4246563" algn="l" defTabSz="18716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4pPr>
    <a:lvl5pPr marL="7491413" indent="-5662613" algn="l" defTabSz="18716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 Brisson" initials="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07" autoAdjust="0"/>
  </p:normalViewPr>
  <p:slideViewPr>
    <p:cSldViewPr snapToGrid="0" snapToObjects="1">
      <p:cViewPr>
        <p:scale>
          <a:sx n="25" d="100"/>
          <a:sy n="25" d="100"/>
        </p:scale>
        <p:origin x="-432" y="150"/>
      </p:cViewPr>
      <p:guideLst>
        <p:guide orient="horz" pos="6636"/>
        <p:guide pos="118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ephanielechugapena\Dropbox\Housing%20Institute\Conferences\SSWR2015\Samplefor%20poste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ephanielechugapena\Dropbox\Housing%20Institute\Conferences\SSWR2015\Samplefor%20poste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Sheet1!$A$1:$A$5</c:f>
              <c:strCache>
                <c:ptCount val="5"/>
                <c:pt idx="0">
                  <c:v>White</c:v>
                </c:pt>
                <c:pt idx="1">
                  <c:v>Black</c:v>
                </c:pt>
                <c:pt idx="2">
                  <c:v>Hispanic</c:v>
                </c:pt>
                <c:pt idx="3">
                  <c:v>Asian</c:v>
                </c:pt>
                <c:pt idx="4">
                  <c:v>Native American</c:v>
                </c:pt>
              </c:strCache>
            </c:strRef>
          </c:cat>
          <c:val>
            <c:numRef>
              <c:f>Sheet1!$B$1:$B$5</c:f>
              <c:numCache>
                <c:formatCode>0.0%</c:formatCode>
                <c:ptCount val="5"/>
                <c:pt idx="0">
                  <c:v>0.1</c:v>
                </c:pt>
                <c:pt idx="1">
                  <c:v>0.48699999999999999</c:v>
                </c:pt>
                <c:pt idx="2">
                  <c:v>0.23</c:v>
                </c:pt>
                <c:pt idx="3">
                  <c:v>0.109</c:v>
                </c:pt>
                <c:pt idx="4">
                  <c:v>3.5999999999999997E-2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Sheet2!$A$1:$A$2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Sheet2!$B$1:$B$2</c:f>
              <c:numCache>
                <c:formatCode>0.0%</c:formatCode>
                <c:ptCount val="2"/>
                <c:pt idx="0">
                  <c:v>0.85499999999999998</c:v>
                </c:pt>
                <c:pt idx="1">
                  <c:v>0.115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8891904"/>
        <c:axId val="168893440"/>
      </c:barChart>
      <c:catAx>
        <c:axId val="168891904"/>
        <c:scaling>
          <c:orientation val="minMax"/>
        </c:scaling>
        <c:delete val="0"/>
        <c:axPos val="b"/>
        <c:majorTickMark val="out"/>
        <c:minorTickMark val="none"/>
        <c:tickLblPos val="nextTo"/>
        <c:crossAx val="168893440"/>
        <c:crosses val="autoZero"/>
        <c:auto val="1"/>
        <c:lblAlgn val="ctr"/>
        <c:lblOffset val="100"/>
        <c:noMultiLvlLbl val="0"/>
      </c:catAx>
      <c:valAx>
        <c:axId val="16889344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6889190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33943-72E9-41C6-9D11-A1D1ED4D5C0B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F79CDE-674F-453A-B42F-571D06F3D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65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58.7%=HCV Users</a:t>
            </a:r>
          </a:p>
          <a:p>
            <a:r>
              <a:rPr lang="en-US" dirty="0" smtClean="0"/>
              <a:t>41.3%=</a:t>
            </a:r>
            <a:r>
              <a:rPr lang="en-US" smtClean="0"/>
              <a:t>Government Asst.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79CDE-674F-453A-B42F-571D06F3DB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72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9756" y="6544649"/>
            <a:ext cx="31843901" cy="451590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19512" y="11938371"/>
            <a:ext cx="26224389" cy="538397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72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45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6188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491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3648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237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110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983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99DD97-6770-8A4C-8A9B-1580E3573C03}" type="datetimeFigureOut">
              <a:rPr lang="en-US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EA31C-66C7-524D-8931-50613DDA60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3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F03DE1-07C7-7041-9B83-A696524A111C}" type="datetimeFigureOut">
              <a:rPr lang="en-US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A0A57-6DEF-7F4D-A5EF-291BFF4773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45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160974" y="633981"/>
            <a:ext cx="8429268" cy="134794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73170" y="633981"/>
            <a:ext cx="24663414" cy="13479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8BC75A-3AFE-6E45-8FD0-441E7EAE7058}" type="datetimeFigureOut">
              <a:rPr lang="en-US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64F741-A7D6-8048-A21A-38443110F1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244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BF4853-70A8-F242-8CF3-DC1CE291C640}" type="datetimeFigureOut">
              <a:rPr lang="en-US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8B724-E8F6-B24A-9AB4-0B69CF952C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673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9352" y="13537960"/>
            <a:ext cx="31843901" cy="4184281"/>
          </a:xfrm>
        </p:spPr>
        <p:txBody>
          <a:bodyPr anchor="t"/>
          <a:lstStyle>
            <a:lvl1pPr algn="l">
              <a:defRPr sz="1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59352" y="8929396"/>
            <a:ext cx="31843901" cy="4608560"/>
          </a:xfrm>
        </p:spPr>
        <p:txBody>
          <a:bodyPr anchor="b"/>
          <a:lstStyle>
            <a:lvl1pPr marL="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1pPr>
            <a:lvl2pPr marL="1872966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2pPr>
            <a:lvl3pPr marL="3745931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3pPr>
            <a:lvl4pPr marL="5618897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 marL="7491862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  <a:lvl6pPr marL="9364828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6pPr>
            <a:lvl7pPr marL="11237793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7pPr>
            <a:lvl8pPr marL="13110759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8pPr>
            <a:lvl9pPr marL="14983724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D450A4-4BD2-1944-9E82-85137DDF00E0}" type="datetimeFigureOut">
              <a:rPr lang="en-US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A2CFDD-1176-F648-AD99-6EB06C5A63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125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73171" y="3686852"/>
            <a:ext cx="16546341" cy="10426566"/>
          </a:xfrm>
        </p:spPr>
        <p:txBody>
          <a:bodyPr/>
          <a:lstStyle>
            <a:lvl1pPr>
              <a:defRPr sz="11500"/>
            </a:lvl1pPr>
            <a:lvl2pPr>
              <a:defRPr sz="98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043901" y="3686852"/>
            <a:ext cx="16546341" cy="10426566"/>
          </a:xfrm>
        </p:spPr>
        <p:txBody>
          <a:bodyPr/>
          <a:lstStyle>
            <a:lvl1pPr>
              <a:defRPr sz="11500"/>
            </a:lvl1pPr>
            <a:lvl2pPr>
              <a:defRPr sz="98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47D431-3C28-8E47-98A1-BC891BAAAE6A}" type="datetimeFigureOut">
              <a:rPr lang="en-US"/>
              <a:pPr/>
              <a:t>1/15/2015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6EF2B-C153-5A45-B5EE-580EDDCA1F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21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3171" y="843687"/>
            <a:ext cx="33717072" cy="351128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3171" y="4715854"/>
            <a:ext cx="16552847" cy="1965345"/>
          </a:xfrm>
        </p:spPr>
        <p:txBody>
          <a:bodyPr anchor="b"/>
          <a:lstStyle>
            <a:lvl1pPr marL="0" indent="0">
              <a:buNone/>
              <a:defRPr sz="9800" b="1"/>
            </a:lvl1pPr>
            <a:lvl2pPr marL="1872966" indent="0">
              <a:buNone/>
              <a:defRPr sz="8200" b="1"/>
            </a:lvl2pPr>
            <a:lvl3pPr marL="3745931" indent="0">
              <a:buNone/>
              <a:defRPr sz="7400" b="1"/>
            </a:lvl3pPr>
            <a:lvl4pPr marL="5618897" indent="0">
              <a:buNone/>
              <a:defRPr sz="6600" b="1"/>
            </a:lvl4pPr>
            <a:lvl5pPr marL="7491862" indent="0">
              <a:buNone/>
              <a:defRPr sz="6600" b="1"/>
            </a:lvl5pPr>
            <a:lvl6pPr marL="9364828" indent="0">
              <a:buNone/>
              <a:defRPr sz="6600" b="1"/>
            </a:lvl6pPr>
            <a:lvl7pPr marL="11237793" indent="0">
              <a:buNone/>
              <a:defRPr sz="6600" b="1"/>
            </a:lvl7pPr>
            <a:lvl8pPr marL="13110759" indent="0">
              <a:buNone/>
              <a:defRPr sz="6600" b="1"/>
            </a:lvl8pPr>
            <a:lvl9pPr marL="14983724" indent="0">
              <a:buNone/>
              <a:defRPr sz="6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73171" y="6681195"/>
            <a:ext cx="16552847" cy="12138320"/>
          </a:xfrm>
        </p:spPr>
        <p:txBody>
          <a:bodyPr/>
          <a:lstStyle>
            <a:lvl1pPr>
              <a:defRPr sz="98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030900" y="4715854"/>
            <a:ext cx="16559349" cy="1965345"/>
          </a:xfrm>
        </p:spPr>
        <p:txBody>
          <a:bodyPr anchor="b"/>
          <a:lstStyle>
            <a:lvl1pPr marL="0" indent="0">
              <a:buNone/>
              <a:defRPr sz="9800" b="1"/>
            </a:lvl1pPr>
            <a:lvl2pPr marL="1872966" indent="0">
              <a:buNone/>
              <a:defRPr sz="8200" b="1"/>
            </a:lvl2pPr>
            <a:lvl3pPr marL="3745931" indent="0">
              <a:buNone/>
              <a:defRPr sz="7400" b="1"/>
            </a:lvl3pPr>
            <a:lvl4pPr marL="5618897" indent="0">
              <a:buNone/>
              <a:defRPr sz="6600" b="1"/>
            </a:lvl4pPr>
            <a:lvl5pPr marL="7491862" indent="0">
              <a:buNone/>
              <a:defRPr sz="6600" b="1"/>
            </a:lvl5pPr>
            <a:lvl6pPr marL="9364828" indent="0">
              <a:buNone/>
              <a:defRPr sz="6600" b="1"/>
            </a:lvl6pPr>
            <a:lvl7pPr marL="11237793" indent="0">
              <a:buNone/>
              <a:defRPr sz="6600" b="1"/>
            </a:lvl7pPr>
            <a:lvl8pPr marL="13110759" indent="0">
              <a:buNone/>
              <a:defRPr sz="6600" b="1"/>
            </a:lvl8pPr>
            <a:lvl9pPr marL="14983724" indent="0">
              <a:buNone/>
              <a:defRPr sz="6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030900" y="6681195"/>
            <a:ext cx="16559349" cy="12138320"/>
          </a:xfrm>
        </p:spPr>
        <p:txBody>
          <a:bodyPr/>
          <a:lstStyle>
            <a:lvl1pPr>
              <a:defRPr sz="98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D11CE3-1593-1F47-A4B6-08ED0189F7A3}" type="datetimeFigureOut">
              <a:rPr lang="en-US"/>
              <a:pPr/>
              <a:t>1/15/2015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4D0F63-070E-FB40-83C4-B589BCB85A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64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EA9FF2-3D07-7949-A3E1-6C5F4F870A56}" type="datetimeFigureOut">
              <a:rPr lang="en-US"/>
              <a:pPr/>
              <a:t>1/15/2015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8FE4F-8802-FC41-B706-67634F3ED7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433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D301F7-0D24-2643-B545-043B270028AF}" type="datetimeFigureOut">
              <a:rPr lang="en-US"/>
              <a:pPr/>
              <a:t>1/15/2015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EE078-E8AA-C84A-A7A9-7503C85312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929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3177" y="838805"/>
            <a:ext cx="12325205" cy="3569809"/>
          </a:xfrm>
        </p:spPr>
        <p:txBody>
          <a:bodyPr anchor="b"/>
          <a:lstStyle>
            <a:lvl1pPr algn="l">
              <a:defRPr sz="8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47154" y="838811"/>
            <a:ext cx="20943089" cy="17980710"/>
          </a:xfrm>
        </p:spPr>
        <p:txBody>
          <a:bodyPr/>
          <a:lstStyle>
            <a:lvl1pPr>
              <a:defRPr sz="13100"/>
            </a:lvl1pPr>
            <a:lvl2pPr>
              <a:defRPr sz="11500"/>
            </a:lvl2pPr>
            <a:lvl3pPr>
              <a:defRPr sz="98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73177" y="4408620"/>
            <a:ext cx="12325205" cy="14410901"/>
          </a:xfrm>
        </p:spPr>
        <p:txBody>
          <a:bodyPr/>
          <a:lstStyle>
            <a:lvl1pPr marL="0" indent="0">
              <a:buNone/>
              <a:defRPr sz="5700"/>
            </a:lvl1pPr>
            <a:lvl2pPr marL="1872966" indent="0">
              <a:buNone/>
              <a:defRPr sz="4900"/>
            </a:lvl2pPr>
            <a:lvl3pPr marL="3745931" indent="0">
              <a:buNone/>
              <a:defRPr sz="4100"/>
            </a:lvl3pPr>
            <a:lvl4pPr marL="5618897" indent="0">
              <a:buNone/>
              <a:defRPr sz="3700"/>
            </a:lvl4pPr>
            <a:lvl5pPr marL="7491862" indent="0">
              <a:buNone/>
              <a:defRPr sz="3700"/>
            </a:lvl5pPr>
            <a:lvl6pPr marL="9364828" indent="0">
              <a:buNone/>
              <a:defRPr sz="3700"/>
            </a:lvl6pPr>
            <a:lvl7pPr marL="11237793" indent="0">
              <a:buNone/>
              <a:defRPr sz="3700"/>
            </a:lvl7pPr>
            <a:lvl8pPr marL="13110759" indent="0">
              <a:buNone/>
              <a:defRPr sz="3700"/>
            </a:lvl8pPr>
            <a:lvl9pPr marL="14983724" indent="0">
              <a:buNone/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37A4E2-7850-E34A-AE41-77C977C99AE3}" type="datetimeFigureOut">
              <a:rPr lang="en-US"/>
              <a:pPr/>
              <a:t>1/15/2015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5FD83-E329-2947-8AC5-0D52B056D0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84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3091" y="14747399"/>
            <a:ext cx="22478048" cy="1741016"/>
          </a:xfrm>
        </p:spPr>
        <p:txBody>
          <a:bodyPr anchor="b"/>
          <a:lstStyle>
            <a:lvl1pPr algn="l">
              <a:defRPr sz="8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343091" y="1882438"/>
            <a:ext cx="22478048" cy="12640628"/>
          </a:xfrm>
        </p:spPr>
        <p:txBody>
          <a:bodyPr rtlCol="0">
            <a:normAutofit/>
          </a:bodyPr>
          <a:lstStyle>
            <a:lvl1pPr marL="0" indent="0">
              <a:buNone/>
              <a:defRPr sz="13100"/>
            </a:lvl1pPr>
            <a:lvl2pPr marL="1872966" indent="0">
              <a:buNone/>
              <a:defRPr sz="11500"/>
            </a:lvl2pPr>
            <a:lvl3pPr marL="3745931" indent="0">
              <a:buNone/>
              <a:defRPr sz="9800"/>
            </a:lvl3pPr>
            <a:lvl4pPr marL="5618897" indent="0">
              <a:buNone/>
              <a:defRPr sz="8200"/>
            </a:lvl4pPr>
            <a:lvl5pPr marL="7491862" indent="0">
              <a:buNone/>
              <a:defRPr sz="8200"/>
            </a:lvl5pPr>
            <a:lvl6pPr marL="9364828" indent="0">
              <a:buNone/>
              <a:defRPr sz="8200"/>
            </a:lvl6pPr>
            <a:lvl7pPr marL="11237793" indent="0">
              <a:buNone/>
              <a:defRPr sz="8200"/>
            </a:lvl7pPr>
            <a:lvl8pPr marL="13110759" indent="0">
              <a:buNone/>
              <a:defRPr sz="8200"/>
            </a:lvl8pPr>
            <a:lvl9pPr marL="14983724" indent="0">
              <a:buNone/>
              <a:defRPr sz="82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43091" y="16488413"/>
            <a:ext cx="22478048" cy="2472531"/>
          </a:xfrm>
        </p:spPr>
        <p:txBody>
          <a:bodyPr/>
          <a:lstStyle>
            <a:lvl1pPr marL="0" indent="0">
              <a:buNone/>
              <a:defRPr sz="5700"/>
            </a:lvl1pPr>
            <a:lvl2pPr marL="1872966" indent="0">
              <a:buNone/>
              <a:defRPr sz="4900"/>
            </a:lvl2pPr>
            <a:lvl3pPr marL="3745931" indent="0">
              <a:buNone/>
              <a:defRPr sz="4100"/>
            </a:lvl3pPr>
            <a:lvl4pPr marL="5618897" indent="0">
              <a:buNone/>
              <a:defRPr sz="3700"/>
            </a:lvl4pPr>
            <a:lvl5pPr marL="7491862" indent="0">
              <a:buNone/>
              <a:defRPr sz="3700"/>
            </a:lvl5pPr>
            <a:lvl6pPr marL="9364828" indent="0">
              <a:buNone/>
              <a:defRPr sz="3700"/>
            </a:lvl6pPr>
            <a:lvl7pPr marL="11237793" indent="0">
              <a:buNone/>
              <a:defRPr sz="3700"/>
            </a:lvl7pPr>
            <a:lvl8pPr marL="13110759" indent="0">
              <a:buNone/>
              <a:defRPr sz="3700"/>
            </a:lvl8pPr>
            <a:lvl9pPr marL="14983724" indent="0">
              <a:buNone/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EAD739-E23F-524A-A004-98E76067BE16}" type="datetimeFigureOut">
              <a:rPr lang="en-US"/>
              <a:pPr/>
              <a:t>1/15/2015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908B4-F307-214C-850D-A633C47D90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61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873250" y="844550"/>
            <a:ext cx="33716913" cy="351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74593" tIns="187297" rIns="374593" bIns="1872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73250" y="4916488"/>
            <a:ext cx="33716913" cy="139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74593" tIns="187297" rIns="374593" bIns="1872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73250" y="19526250"/>
            <a:ext cx="8740775" cy="1125538"/>
          </a:xfrm>
          <a:prstGeom prst="rect">
            <a:avLst/>
          </a:prstGeom>
        </p:spPr>
        <p:txBody>
          <a:bodyPr vert="horz" wrap="square" lIns="374593" tIns="187297" rIns="374593" bIns="187297" numCol="1" anchor="ctr" anchorCtr="0" compatLnSpc="1">
            <a:prstTxWarp prst="textNoShape">
              <a:avLst/>
            </a:prstTxWarp>
          </a:bodyPr>
          <a:lstStyle>
            <a:lvl1pPr>
              <a:defRPr sz="4900">
                <a:solidFill>
                  <a:srgbClr val="898989"/>
                </a:solidFill>
              </a:defRPr>
            </a:lvl1pPr>
          </a:lstStyle>
          <a:p>
            <a:fld id="{C58A48F2-7911-6E48-A98C-A5E7BCA7B869}" type="datetimeFigureOut">
              <a:rPr lang="en-US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0013" y="19526250"/>
            <a:ext cx="11863387" cy="1125538"/>
          </a:xfrm>
          <a:prstGeom prst="rect">
            <a:avLst/>
          </a:prstGeom>
        </p:spPr>
        <p:txBody>
          <a:bodyPr vert="horz" lIns="374593" tIns="187297" rIns="374593" bIns="187297" rtlCol="0" anchor="ctr"/>
          <a:lstStyle>
            <a:lvl1pPr algn="ctr" defTabSz="1872966" fontAlgn="auto">
              <a:spcBef>
                <a:spcPts val="0"/>
              </a:spcBef>
              <a:spcAft>
                <a:spcPts val="0"/>
              </a:spcAft>
              <a:defRPr sz="4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849388" y="19526250"/>
            <a:ext cx="8740775" cy="1125538"/>
          </a:xfrm>
          <a:prstGeom prst="rect">
            <a:avLst/>
          </a:prstGeom>
        </p:spPr>
        <p:txBody>
          <a:bodyPr vert="horz" wrap="square" lIns="374593" tIns="187297" rIns="374593" bIns="187297" numCol="1" anchor="ctr" anchorCtr="0" compatLnSpc="1">
            <a:prstTxWarp prst="textNoShape">
              <a:avLst/>
            </a:prstTxWarp>
          </a:bodyPr>
          <a:lstStyle>
            <a:lvl1pPr algn="r">
              <a:defRPr sz="4900">
                <a:solidFill>
                  <a:srgbClr val="898989"/>
                </a:solidFill>
              </a:defRPr>
            </a:lvl1pPr>
          </a:lstStyle>
          <a:p>
            <a:fld id="{191697A8-3549-0F46-A1E8-03154E1D5CE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71663" rtl="0" eaLnBrk="0" fontAlgn="base" hangingPunct="0">
        <a:spcBef>
          <a:spcPct val="0"/>
        </a:spcBef>
        <a:spcAft>
          <a:spcPct val="0"/>
        </a:spcAft>
        <a:defRPr sz="180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1871663" rtl="0" eaLnBrk="0" fontAlgn="base" hangingPunct="0">
        <a:spcBef>
          <a:spcPct val="0"/>
        </a:spcBef>
        <a:spcAft>
          <a:spcPct val="0"/>
        </a:spcAft>
        <a:defRPr sz="180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defTabSz="1871663" rtl="0" eaLnBrk="0" fontAlgn="base" hangingPunct="0">
        <a:spcBef>
          <a:spcPct val="0"/>
        </a:spcBef>
        <a:spcAft>
          <a:spcPct val="0"/>
        </a:spcAft>
        <a:defRPr sz="180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defTabSz="1871663" rtl="0" eaLnBrk="0" fontAlgn="base" hangingPunct="0">
        <a:spcBef>
          <a:spcPct val="0"/>
        </a:spcBef>
        <a:spcAft>
          <a:spcPct val="0"/>
        </a:spcAft>
        <a:defRPr sz="180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defTabSz="1871663" rtl="0" eaLnBrk="0" fontAlgn="base" hangingPunct="0">
        <a:spcBef>
          <a:spcPct val="0"/>
        </a:spcBef>
        <a:spcAft>
          <a:spcPct val="0"/>
        </a:spcAft>
        <a:defRPr sz="180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1872966" algn="ctr" defTabSz="1872966" rtl="0" fontAlgn="base">
        <a:spcBef>
          <a:spcPct val="0"/>
        </a:spcBef>
        <a:spcAft>
          <a:spcPct val="0"/>
        </a:spcAft>
        <a:defRPr sz="18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3745931" algn="ctr" defTabSz="1872966" rtl="0" fontAlgn="base">
        <a:spcBef>
          <a:spcPct val="0"/>
        </a:spcBef>
        <a:spcAft>
          <a:spcPct val="0"/>
        </a:spcAft>
        <a:defRPr sz="18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5618897" algn="ctr" defTabSz="1872966" rtl="0" fontAlgn="base">
        <a:spcBef>
          <a:spcPct val="0"/>
        </a:spcBef>
        <a:spcAft>
          <a:spcPct val="0"/>
        </a:spcAft>
        <a:defRPr sz="18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7491862" algn="ctr" defTabSz="1872966" rtl="0" fontAlgn="base">
        <a:spcBef>
          <a:spcPct val="0"/>
        </a:spcBef>
        <a:spcAft>
          <a:spcPct val="0"/>
        </a:spcAft>
        <a:defRPr sz="18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1403350" indent="-1403350" algn="l" defTabSz="18716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31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3043238" indent="-1169988" algn="l" defTabSz="18716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15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4681538" indent="-935038" algn="l" defTabSz="18716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9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6554788" indent="-935038" algn="l" defTabSz="18716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8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8428038" indent="-935038" algn="l" defTabSz="187166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10301310" indent="-936483" algn="l" defTabSz="1872966" rtl="0" eaLnBrk="1" latinLnBrk="0" hangingPunct="1">
        <a:spcBef>
          <a:spcPct val="20000"/>
        </a:spcBef>
        <a:buFont typeface="Arial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174276" indent="-936483" algn="l" defTabSz="1872966" rtl="0" eaLnBrk="1" latinLnBrk="0" hangingPunct="1">
        <a:spcBef>
          <a:spcPct val="20000"/>
        </a:spcBef>
        <a:buFont typeface="Arial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047241" indent="-936483" algn="l" defTabSz="1872966" rtl="0" eaLnBrk="1" latinLnBrk="0" hangingPunct="1">
        <a:spcBef>
          <a:spcPct val="20000"/>
        </a:spcBef>
        <a:buFont typeface="Arial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5920207" indent="-936483" algn="l" defTabSz="1872966" rtl="0" eaLnBrk="1" latinLnBrk="0" hangingPunct="1">
        <a:spcBef>
          <a:spcPct val="20000"/>
        </a:spcBef>
        <a:buFont typeface="Arial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72966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872966" algn="l" defTabSz="1872966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2pPr>
      <a:lvl3pPr marL="3745931" algn="l" defTabSz="1872966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5618897" algn="l" defTabSz="1872966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4pPr>
      <a:lvl5pPr marL="7491862" algn="l" defTabSz="1872966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5pPr>
      <a:lvl6pPr marL="9364828" algn="l" defTabSz="1872966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6pPr>
      <a:lvl7pPr marL="11237793" algn="l" defTabSz="1872966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0759" algn="l" defTabSz="1872966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8pPr>
      <a:lvl9pPr marL="14983724" algn="l" defTabSz="1872966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lechuga@d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hyperlink" Target="mailto:Daniel.brisson@du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>
            <a:spLocks noChangeArrowheads="1"/>
          </p:cNvSpPr>
          <p:nvPr/>
        </p:nvSpPr>
        <p:spPr bwMode="auto">
          <a:xfrm>
            <a:off x="0" y="243366"/>
            <a:ext cx="37203063" cy="30622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54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Do Housing Choice Vouchers Lead to Improved School Participation?</a:t>
            </a:r>
            <a:endParaRPr lang="en-US" sz="5400" b="1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algn="ctr" defTabSz="1872966">
              <a:defRPr/>
            </a:pPr>
            <a:r>
              <a:rPr lang="en-US" sz="4900" b="1" dirty="0" smtClean="0">
                <a:solidFill>
                  <a:schemeClr val="lt1"/>
                </a:solidFill>
                <a:latin typeface="+mn-lt"/>
                <a:ea typeface="+mn-ea"/>
                <a:cs typeface="Aharoni" panose="02010803020104030203" pitchFamily="2" charset="-79"/>
              </a:rPr>
              <a:t>Stephanie </a:t>
            </a:r>
            <a:r>
              <a:rPr lang="en-US" sz="4900" b="1" dirty="0" err="1" smtClean="0">
                <a:solidFill>
                  <a:schemeClr val="lt1"/>
                </a:solidFill>
                <a:latin typeface="+mn-lt"/>
                <a:ea typeface="+mn-ea"/>
                <a:cs typeface="Aharoni" panose="02010803020104030203" pitchFamily="2" charset="-79"/>
              </a:rPr>
              <a:t>Lechuga</a:t>
            </a:r>
            <a:r>
              <a:rPr lang="en-US" sz="4900" b="1" dirty="0" smtClean="0">
                <a:solidFill>
                  <a:schemeClr val="lt1"/>
                </a:solidFill>
                <a:latin typeface="+mn-lt"/>
                <a:ea typeface="+mn-ea"/>
                <a:cs typeface="Aharoni" panose="02010803020104030203" pitchFamily="2" charset="-79"/>
              </a:rPr>
              <a:t>-Pe</a:t>
            </a:r>
            <a:r>
              <a:rPr lang="en-US" sz="4900" b="1" dirty="0" smtClean="0">
                <a:solidFill>
                  <a:schemeClr val="lt1"/>
                </a:solidFill>
                <a:latin typeface="+mn-lt"/>
                <a:ea typeface="Verdana"/>
                <a:cs typeface="Aharoni" panose="02010803020104030203" pitchFamily="2" charset="-79"/>
              </a:rPr>
              <a:t>ña, MSW and Daniel </a:t>
            </a:r>
            <a:r>
              <a:rPr lang="en-US" sz="4900" b="1" dirty="0" err="1" smtClean="0">
                <a:solidFill>
                  <a:schemeClr val="lt1"/>
                </a:solidFill>
                <a:latin typeface="+mn-lt"/>
                <a:ea typeface="Verdana"/>
                <a:cs typeface="Aharoni" panose="02010803020104030203" pitchFamily="2" charset="-79"/>
              </a:rPr>
              <a:t>Brisson</a:t>
            </a:r>
            <a:r>
              <a:rPr lang="en-US" sz="4900" b="1" dirty="0" smtClean="0">
                <a:solidFill>
                  <a:schemeClr val="lt1"/>
                </a:solidFill>
                <a:latin typeface="+mn-lt"/>
                <a:ea typeface="Verdana"/>
                <a:cs typeface="Aharoni" panose="02010803020104030203" pitchFamily="2" charset="-79"/>
              </a:rPr>
              <a:t>, PhD</a:t>
            </a:r>
            <a:endParaRPr lang="en-US" sz="4900" b="1" dirty="0">
              <a:solidFill>
                <a:schemeClr val="lt1"/>
              </a:solidFill>
              <a:latin typeface="+mn-lt"/>
              <a:ea typeface="+mn-ea"/>
              <a:cs typeface="Aharoni" panose="02010803020104030203" pitchFamily="2" charset="-79"/>
            </a:endParaRPr>
          </a:p>
          <a:p>
            <a:pPr algn="ctr" defTabSz="1872966">
              <a:defRPr/>
            </a:pPr>
            <a:r>
              <a:rPr lang="en-US" sz="4900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The University of Denver</a:t>
            </a:r>
            <a:endParaRPr lang="en-US" sz="4900" b="1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ounded Rectangle 2"/>
          <p:cNvSpPr>
            <a:spLocks noChangeArrowheads="1"/>
          </p:cNvSpPr>
          <p:nvPr/>
        </p:nvSpPr>
        <p:spPr bwMode="auto">
          <a:xfrm>
            <a:off x="130175" y="3700463"/>
            <a:ext cx="9574213" cy="1143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 smtClean="0">
                <a:latin typeface="+mn-lt"/>
                <a:ea typeface="+mn-ea"/>
                <a:cs typeface="+mn-cs"/>
              </a:rPr>
              <a:t>Background and Purpose</a:t>
            </a:r>
            <a:endParaRPr lang="en-US" sz="4900" b="1" dirty="0">
              <a:latin typeface="+mn-lt"/>
              <a:ea typeface="+mn-ea"/>
              <a:cs typeface="+mn-cs"/>
            </a:endParaRPr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12963306" y="3781711"/>
            <a:ext cx="9574213" cy="11445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>
                <a:latin typeface="+mn-lt"/>
                <a:ea typeface="+mn-ea"/>
                <a:cs typeface="+mn-cs"/>
              </a:rPr>
              <a:t>Objective</a:t>
            </a:r>
          </a:p>
        </p:txBody>
      </p:sp>
      <p:sp>
        <p:nvSpPr>
          <p:cNvPr id="5" name="Rounded Rectangle 4"/>
          <p:cNvSpPr>
            <a:spLocks noChangeArrowheads="1"/>
          </p:cNvSpPr>
          <p:nvPr/>
        </p:nvSpPr>
        <p:spPr bwMode="auto">
          <a:xfrm>
            <a:off x="25611082" y="3709988"/>
            <a:ext cx="9574213" cy="1143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>
                <a:latin typeface="+mn-lt"/>
                <a:ea typeface="+mn-ea"/>
                <a:cs typeface="+mn-cs"/>
              </a:rPr>
              <a:t>Methods</a:t>
            </a:r>
          </a:p>
        </p:txBody>
      </p:sp>
      <p:sp>
        <p:nvSpPr>
          <p:cNvPr id="1036" name="TextBox 11"/>
          <p:cNvSpPr txBox="1">
            <a:spLocks noChangeArrowheads="1"/>
          </p:cNvSpPr>
          <p:nvPr/>
        </p:nvSpPr>
        <p:spPr bwMode="auto">
          <a:xfrm>
            <a:off x="130175" y="4852988"/>
            <a:ext cx="10210800" cy="1009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74593" tIns="187297" rIns="374593" bIns="187297">
            <a:spAutoFit/>
          </a:bodyPr>
          <a:lstStyle>
            <a:lvl1pPr marL="171450" indent="-17145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defTabSz="1871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defTabSz="1871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defTabSz="1871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defTabSz="1871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endParaRPr lang="en-US" sz="4100" b="1" dirty="0"/>
          </a:p>
        </p:txBody>
      </p:sp>
      <p:sp>
        <p:nvSpPr>
          <p:cNvPr id="1037" name="TextBox 13"/>
          <p:cNvSpPr txBox="1">
            <a:spLocks noChangeArrowheads="1"/>
          </p:cNvSpPr>
          <p:nvPr/>
        </p:nvSpPr>
        <p:spPr bwMode="auto">
          <a:xfrm>
            <a:off x="12963306" y="5357585"/>
            <a:ext cx="9574213" cy="637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74593" tIns="187297" rIns="374593" bIns="187297">
            <a:spAutoFit/>
          </a:bodyPr>
          <a:lstStyle>
            <a:lvl1pPr marL="171450" indent="-17145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defTabSz="1871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defTabSz="1871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defTabSz="1871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defTabSz="1871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4400" dirty="0" smtClean="0"/>
              <a:t>To add evidence </a:t>
            </a:r>
            <a:r>
              <a:rPr lang="en-US" sz="4400" dirty="0"/>
              <a:t>to the mixed research on </a:t>
            </a:r>
            <a:r>
              <a:rPr lang="en-US" sz="4400" dirty="0" smtClean="0"/>
              <a:t>HCVs </a:t>
            </a:r>
          </a:p>
          <a:p>
            <a:pPr eaLnBrk="1" hangingPunct="1">
              <a:buFont typeface="Arial" charset="0"/>
              <a:buChar char="•"/>
            </a:pPr>
            <a:endParaRPr lang="en-US" sz="4400" dirty="0" smtClean="0"/>
          </a:p>
          <a:p>
            <a:pPr eaLnBrk="1" hangingPunct="1">
              <a:buFont typeface="Arial" charset="0"/>
              <a:buChar char="•"/>
            </a:pPr>
            <a:r>
              <a:rPr lang="en-US" sz="4400" dirty="0" smtClean="0"/>
              <a:t>To test </a:t>
            </a:r>
            <a:r>
              <a:rPr lang="en-US" sz="4400" dirty="0"/>
              <a:t>the effect of </a:t>
            </a:r>
            <a:r>
              <a:rPr lang="en-US" sz="4400" dirty="0" smtClean="0"/>
              <a:t>HCV </a:t>
            </a:r>
            <a:r>
              <a:rPr lang="en-US" sz="4400" dirty="0"/>
              <a:t>use on </a:t>
            </a:r>
            <a:r>
              <a:rPr lang="en-US" sz="4400" dirty="0" smtClean="0"/>
              <a:t>parent’s </a:t>
            </a:r>
            <a:r>
              <a:rPr lang="en-US" sz="4400" dirty="0"/>
              <a:t>reporting of children’s participation in school.  </a:t>
            </a:r>
            <a:endParaRPr lang="en-US" sz="4400" dirty="0" smtClean="0"/>
          </a:p>
          <a:p>
            <a:pPr eaLnBrk="1" hangingPunct="1">
              <a:buFont typeface="Arial" charset="0"/>
              <a:buChar char="•"/>
            </a:pPr>
            <a:endParaRPr lang="en-US" sz="4400" dirty="0"/>
          </a:p>
          <a:p>
            <a:pPr eaLnBrk="1" hangingPunct="1">
              <a:buFont typeface="Arial" charset="0"/>
              <a:buChar char="•"/>
            </a:pPr>
            <a:endParaRPr lang="en-US" sz="4100" dirty="0" smtClean="0"/>
          </a:p>
          <a:p>
            <a:pPr marL="0" indent="0" eaLnBrk="1" hangingPunct="1"/>
            <a:endParaRPr lang="en-US" sz="4100" dirty="0"/>
          </a:p>
        </p:txBody>
      </p:sp>
      <p:sp>
        <p:nvSpPr>
          <p:cNvPr id="1039" name="TextBox 15"/>
          <p:cNvSpPr txBox="1">
            <a:spLocks noChangeArrowheads="1"/>
          </p:cNvSpPr>
          <p:nvPr/>
        </p:nvSpPr>
        <p:spPr bwMode="auto">
          <a:xfrm>
            <a:off x="25611082" y="5172919"/>
            <a:ext cx="9574213" cy="10227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74593" tIns="187297" rIns="374593" bIns="187297">
            <a:spAutoFit/>
          </a:bodyPr>
          <a:lstStyle>
            <a:lvl1pPr marL="171450" indent="-17145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defTabSz="1871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defTabSz="1871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defTabSz="1871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defTabSz="1871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4000" dirty="0"/>
              <a:t>Data </a:t>
            </a:r>
            <a:r>
              <a:rPr lang="en-US" sz="4000" dirty="0" smtClean="0"/>
              <a:t>comes from </a:t>
            </a:r>
            <a:r>
              <a:rPr lang="en-US" sz="4000" dirty="0"/>
              <a:t>the Annie E. Casey Foundation’s </a:t>
            </a:r>
            <a:r>
              <a:rPr lang="en-US" sz="4000" i="1" dirty="0"/>
              <a:t>Making Connections </a:t>
            </a:r>
            <a:r>
              <a:rPr lang="en-US" sz="4000" dirty="0"/>
              <a:t>initiative </a:t>
            </a:r>
            <a:endParaRPr lang="en-US" sz="4000" dirty="0" smtClean="0"/>
          </a:p>
          <a:p>
            <a:pPr marL="0" indent="0" eaLnBrk="1" hangingPunct="1"/>
            <a:endParaRPr lang="en-US" sz="4000" dirty="0" smtClean="0"/>
          </a:p>
          <a:p>
            <a:pPr eaLnBrk="1" hangingPunct="1">
              <a:buFont typeface="Arial" charset="0"/>
              <a:buChar char="•"/>
            </a:pPr>
            <a:r>
              <a:rPr lang="en-US" sz="4000" dirty="0" smtClean="0"/>
              <a:t> </a:t>
            </a:r>
            <a:r>
              <a:rPr lang="en-US" sz="4000" dirty="0"/>
              <a:t>Baseline data for </a:t>
            </a:r>
            <a:r>
              <a:rPr lang="en-US" sz="4000" i="1" dirty="0"/>
              <a:t>Making Connections</a:t>
            </a:r>
            <a:r>
              <a:rPr lang="en-US" sz="4000" dirty="0"/>
              <a:t> was collected on a stratified random sample of 7,495 households in low-income neighborhoods in ten cities in 2002. </a:t>
            </a:r>
            <a:endParaRPr lang="en-US" sz="4000" dirty="0" smtClean="0"/>
          </a:p>
          <a:p>
            <a:pPr marL="0" indent="0" eaLnBrk="1" hangingPunct="1"/>
            <a:endParaRPr lang="en-US" sz="4000" dirty="0" smtClean="0"/>
          </a:p>
          <a:p>
            <a:pPr eaLnBrk="1" hangingPunct="1">
              <a:buFont typeface="Arial" charset="0"/>
              <a:buChar char="•"/>
            </a:pPr>
            <a:r>
              <a:rPr lang="en-US" sz="4000" dirty="0" smtClean="0"/>
              <a:t>Three </a:t>
            </a:r>
            <a:r>
              <a:rPr lang="en-US" sz="4000" dirty="0"/>
              <a:t>indicators of school participation </a:t>
            </a:r>
            <a:r>
              <a:rPr lang="en-US" sz="4000" dirty="0" smtClean="0"/>
              <a:t>were </a:t>
            </a:r>
            <a:r>
              <a:rPr lang="en-US" sz="4000" dirty="0"/>
              <a:t>regressed on </a:t>
            </a:r>
            <a:r>
              <a:rPr lang="en-US" sz="4000" dirty="0" smtClean="0"/>
              <a:t>HCV </a:t>
            </a:r>
            <a:r>
              <a:rPr lang="en-US" sz="4000" dirty="0"/>
              <a:t>use: </a:t>
            </a:r>
            <a:endParaRPr lang="en-US" sz="4000" dirty="0" smtClean="0"/>
          </a:p>
          <a:p>
            <a:pPr marL="0" indent="0" eaLnBrk="1" hangingPunct="1"/>
            <a:endParaRPr lang="en-US" sz="4000" dirty="0"/>
          </a:p>
          <a:p>
            <a:pPr marL="742950" indent="-742950" eaLnBrk="1" hangingPunct="1">
              <a:buFont typeface="+mj-lt"/>
              <a:buAutoNum type="arabicPeriod"/>
            </a:pPr>
            <a:r>
              <a:rPr lang="en-US" sz="4000" dirty="0"/>
              <a:t>S</a:t>
            </a:r>
            <a:r>
              <a:rPr lang="en-US" sz="4000" dirty="0" smtClean="0"/>
              <a:t>atisfaction </a:t>
            </a:r>
            <a:r>
              <a:rPr lang="en-US" sz="4000" dirty="0"/>
              <a:t>with </a:t>
            </a:r>
            <a:r>
              <a:rPr lang="en-US" sz="4000" dirty="0" smtClean="0"/>
              <a:t>school</a:t>
            </a:r>
          </a:p>
          <a:p>
            <a:pPr marL="742950" indent="-742950" eaLnBrk="1" hangingPunct="1">
              <a:buFont typeface="+mj-lt"/>
              <a:buAutoNum type="arabicPeriod"/>
            </a:pPr>
            <a:r>
              <a:rPr lang="en-US" sz="4000" dirty="0"/>
              <a:t>N</a:t>
            </a:r>
            <a:r>
              <a:rPr lang="en-US" sz="4000" dirty="0" smtClean="0"/>
              <a:t>umber </a:t>
            </a:r>
            <a:r>
              <a:rPr lang="en-US" sz="4000" dirty="0"/>
              <a:t>of </a:t>
            </a:r>
            <a:r>
              <a:rPr lang="en-US" sz="4000" dirty="0" smtClean="0"/>
              <a:t>absences</a:t>
            </a:r>
            <a:endParaRPr lang="en-US" sz="4000" dirty="0"/>
          </a:p>
          <a:p>
            <a:pPr marL="742950" indent="-742950" eaLnBrk="1" hangingPunct="1">
              <a:buFont typeface="+mj-lt"/>
              <a:buAutoNum type="arabicPeriod"/>
            </a:pPr>
            <a:r>
              <a:rPr lang="en-US" sz="4000" dirty="0" smtClean="0"/>
              <a:t>Participation </a:t>
            </a:r>
            <a:r>
              <a:rPr lang="en-US" sz="4000" dirty="0"/>
              <a:t>in school activities</a:t>
            </a:r>
          </a:p>
        </p:txBody>
      </p:sp>
      <p:sp>
        <p:nvSpPr>
          <p:cNvPr id="22" name="TextBox 15"/>
          <p:cNvSpPr txBox="1">
            <a:spLocks noChangeArrowheads="1"/>
          </p:cNvSpPr>
          <p:nvPr/>
        </p:nvSpPr>
        <p:spPr bwMode="auto">
          <a:xfrm>
            <a:off x="130175" y="5357585"/>
            <a:ext cx="9574213" cy="1410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74593" tIns="187297" rIns="374593" bIns="187297">
            <a:spAutoFit/>
          </a:bodyPr>
          <a:lstStyle>
            <a:lvl1pPr marL="171450" indent="-17145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defTabSz="1871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defTabSz="1871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defTabSz="1871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defTabSz="1871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3600" dirty="0" smtClean="0"/>
              <a:t>The Housing Choice Voucher (HCV) program (also known as Section 8) is designed for low-income families, elderly, and disabled individuals to afford decent and safe housing in the private market (HUD, 2014).  </a:t>
            </a:r>
          </a:p>
          <a:p>
            <a:pPr eaLnBrk="1" hangingPunct="1">
              <a:buFont typeface="Arial" charset="0"/>
              <a:buChar char="•"/>
            </a:pPr>
            <a:endParaRPr lang="en-US" sz="3600" dirty="0" smtClean="0"/>
          </a:p>
          <a:p>
            <a:pPr eaLnBrk="1" hangingPunct="1">
              <a:buFont typeface="Arial" charset="0"/>
              <a:buChar char="•"/>
            </a:pPr>
            <a:r>
              <a:rPr lang="en-US" sz="3600" dirty="0"/>
              <a:t>G</a:t>
            </a:r>
            <a:r>
              <a:rPr lang="en-US" sz="3600" dirty="0" smtClean="0"/>
              <a:t>oals are to provide housing choices,</a:t>
            </a:r>
            <a:r>
              <a:rPr lang="en-US" sz="3600" dirty="0"/>
              <a:t> </a:t>
            </a:r>
            <a:r>
              <a:rPr lang="en-US" sz="3600" dirty="0" smtClean="0"/>
              <a:t>provide access to low poverty neighborhoods and to reduce concentrated poverty.</a:t>
            </a:r>
          </a:p>
          <a:p>
            <a:pPr eaLnBrk="1" hangingPunct="1">
              <a:buFont typeface="Arial" charset="0"/>
              <a:buChar char="•"/>
            </a:pPr>
            <a:endParaRPr lang="en-US" sz="3600" dirty="0"/>
          </a:p>
          <a:p>
            <a:pPr eaLnBrk="1" hangingPunct="1">
              <a:buFont typeface="Arial" charset="0"/>
              <a:buChar char="•"/>
            </a:pPr>
            <a:r>
              <a:rPr lang="en-US" sz="3600" dirty="0" smtClean="0"/>
              <a:t>For families with school-aged children, this may mean choosing a neighborhood with access to high-performing schools.  </a:t>
            </a:r>
          </a:p>
          <a:p>
            <a:pPr marL="0" indent="0" eaLnBrk="1" hangingPunct="1"/>
            <a:endParaRPr lang="en-US" sz="3600" dirty="0" smtClean="0"/>
          </a:p>
          <a:p>
            <a:pPr eaLnBrk="1" hangingPunct="1">
              <a:buFont typeface="Arial" charset="0"/>
              <a:buChar char="•"/>
            </a:pPr>
            <a:r>
              <a:rPr lang="en-US" sz="3600" dirty="0" smtClean="0"/>
              <a:t>Although families who have HCVs theoretically have more choice in where they live, research shows that they remain in high poverty neighborhoods with lower quality </a:t>
            </a:r>
            <a:r>
              <a:rPr lang="en-US" sz="3600" dirty="0"/>
              <a:t>schools </a:t>
            </a:r>
            <a:r>
              <a:rPr lang="en-US" sz="3200" dirty="0" smtClean="0"/>
              <a:t>(Horn, </a:t>
            </a:r>
            <a:r>
              <a:rPr lang="en-US" sz="3200" dirty="0"/>
              <a:t>Ellen, </a:t>
            </a:r>
            <a:r>
              <a:rPr lang="en-US" sz="3200" dirty="0" smtClean="0"/>
              <a:t>&amp; Schwartz, 2014). </a:t>
            </a:r>
          </a:p>
          <a:p>
            <a:pPr eaLnBrk="1" hangingPunct="1">
              <a:buFont typeface="Arial" charset="0"/>
              <a:buChar char="•"/>
            </a:pPr>
            <a:endParaRPr lang="en-US" sz="3600" dirty="0" smtClean="0"/>
          </a:p>
          <a:p>
            <a:pPr eaLnBrk="1" hangingPunct="1">
              <a:buFont typeface="Arial" charset="0"/>
              <a:buChar char="•"/>
            </a:pPr>
            <a:r>
              <a:rPr lang="en-US" sz="3600" dirty="0" smtClean="0"/>
              <a:t>Recent evidence shows families who move to low-poverty neighborhoods often feel isolated and marginalized in their new </a:t>
            </a:r>
            <a:r>
              <a:rPr lang="en-US" sz="3600" dirty="0"/>
              <a:t>neighborhoods </a:t>
            </a:r>
            <a:r>
              <a:rPr lang="en-US" sz="3600" dirty="0" smtClean="0"/>
              <a:t>(</a:t>
            </a:r>
            <a:r>
              <a:rPr lang="en-US" sz="3200" dirty="0" smtClean="0"/>
              <a:t>McCormick, </a:t>
            </a:r>
            <a:r>
              <a:rPr lang="en-US" sz="3200" dirty="0"/>
              <a:t>Joseph, </a:t>
            </a:r>
            <a:r>
              <a:rPr lang="en-US" sz="3200" dirty="0" smtClean="0"/>
              <a:t>&amp; </a:t>
            </a:r>
            <a:r>
              <a:rPr lang="en-US" sz="3200" dirty="0" err="1" smtClean="0"/>
              <a:t>Chaskin</a:t>
            </a:r>
            <a:r>
              <a:rPr lang="en-US" sz="3200" dirty="0" smtClean="0"/>
              <a:t>, 2012</a:t>
            </a:r>
            <a:r>
              <a:rPr lang="en-US" sz="3200" dirty="0"/>
              <a:t>). </a:t>
            </a:r>
            <a:r>
              <a:rPr lang="en-US" sz="3200" dirty="0" smtClean="0"/>
              <a:t> </a:t>
            </a:r>
          </a:p>
          <a:p>
            <a:pPr eaLnBrk="1" hangingPunct="1">
              <a:buFont typeface="Arial" charset="0"/>
              <a:buChar char="•"/>
            </a:pPr>
            <a:endParaRPr lang="en-US" sz="3600" dirty="0"/>
          </a:p>
        </p:txBody>
      </p:sp>
      <p:pic>
        <p:nvPicPr>
          <p:cNvPr id="25" name="Picture 30" descr="https://encrypted-tbn1.gstatic.com/images?q=tbn:ANd9GcTjRrkPjclPnhTOWYHn_FnbKRttTNONWrq50WR_N4OAMBd53UoF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7957" y="16542549"/>
            <a:ext cx="6238043" cy="1907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211ct.org/images/housinglis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3306" y="11456199"/>
            <a:ext cx="8715967" cy="7379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fbase_r2_c1.gif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64" r="63231"/>
          <a:stretch/>
        </p:blipFill>
        <p:spPr>
          <a:xfrm>
            <a:off x="667652" y="866299"/>
            <a:ext cx="6441617" cy="202882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1615299" y="1490863"/>
            <a:ext cx="558776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19th Annual Conference,</a:t>
            </a:r>
          </a:p>
          <a:p>
            <a:r>
              <a:rPr lang="en-US" sz="3600" dirty="0"/>
              <a:t>January 14-18, 2015</a:t>
            </a:r>
            <a:r>
              <a:rPr lang="en-US" sz="3600"/>
              <a:t>, </a:t>
            </a:r>
            <a:endParaRPr lang="en-US" sz="3600" smtClean="0"/>
          </a:p>
          <a:p>
            <a:r>
              <a:rPr lang="en-US" sz="3600" smtClean="0"/>
              <a:t>New </a:t>
            </a:r>
            <a:r>
              <a:rPr lang="en-US" sz="3600" dirty="0"/>
              <a:t>Orleans, 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>
            <a:spLocks noChangeArrowheads="1"/>
          </p:cNvSpPr>
          <p:nvPr/>
        </p:nvSpPr>
        <p:spPr bwMode="auto">
          <a:xfrm>
            <a:off x="130175" y="260350"/>
            <a:ext cx="37203063" cy="30622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5400" b="1" dirty="0">
                <a:solidFill>
                  <a:srgbClr val="FFFF00"/>
                </a:solidFill>
              </a:rPr>
              <a:t>Do Housing Choice Vouchers Lead to Improved School Participation?</a:t>
            </a:r>
          </a:p>
          <a:p>
            <a:pPr algn="ctr" defTabSz="1872966">
              <a:defRPr/>
            </a:pPr>
            <a:r>
              <a:rPr lang="en-US" sz="4900" b="1" dirty="0">
                <a:solidFill>
                  <a:schemeClr val="lt1"/>
                </a:solidFill>
                <a:cs typeface="Aharoni" panose="02010803020104030203" pitchFamily="2" charset="-79"/>
              </a:rPr>
              <a:t>Stephanie </a:t>
            </a:r>
            <a:r>
              <a:rPr lang="en-US" sz="4900" b="1" dirty="0" err="1">
                <a:solidFill>
                  <a:schemeClr val="lt1"/>
                </a:solidFill>
                <a:cs typeface="Aharoni" panose="02010803020104030203" pitchFamily="2" charset="-79"/>
              </a:rPr>
              <a:t>Lechuga</a:t>
            </a:r>
            <a:r>
              <a:rPr lang="en-US" sz="4900" b="1" dirty="0">
                <a:solidFill>
                  <a:schemeClr val="lt1"/>
                </a:solidFill>
                <a:cs typeface="Aharoni" panose="02010803020104030203" pitchFamily="2" charset="-79"/>
              </a:rPr>
              <a:t>-Pe</a:t>
            </a:r>
            <a:r>
              <a:rPr lang="en-US" sz="4900" b="1" dirty="0">
                <a:solidFill>
                  <a:schemeClr val="lt1"/>
                </a:solidFill>
                <a:ea typeface="Verdana"/>
                <a:cs typeface="Aharoni" panose="02010803020104030203" pitchFamily="2" charset="-79"/>
              </a:rPr>
              <a:t>ña, MSW and Daniel </a:t>
            </a:r>
            <a:r>
              <a:rPr lang="en-US" sz="4900" b="1" dirty="0" err="1">
                <a:solidFill>
                  <a:schemeClr val="lt1"/>
                </a:solidFill>
                <a:ea typeface="Verdana"/>
                <a:cs typeface="Aharoni" panose="02010803020104030203" pitchFamily="2" charset="-79"/>
              </a:rPr>
              <a:t>Brisson</a:t>
            </a:r>
            <a:r>
              <a:rPr lang="en-US" sz="4900" b="1" dirty="0">
                <a:solidFill>
                  <a:schemeClr val="lt1"/>
                </a:solidFill>
                <a:ea typeface="Verdana"/>
                <a:cs typeface="Aharoni" panose="02010803020104030203" pitchFamily="2" charset="-79"/>
              </a:rPr>
              <a:t>, PhD</a:t>
            </a:r>
            <a:endParaRPr lang="en-US" sz="4900" b="1" dirty="0">
              <a:solidFill>
                <a:schemeClr val="lt1"/>
              </a:solidFill>
              <a:cs typeface="Aharoni" panose="02010803020104030203" pitchFamily="2" charset="-79"/>
            </a:endParaRPr>
          </a:p>
          <a:p>
            <a:pPr algn="ctr" defTabSz="1872966">
              <a:defRPr/>
            </a:pPr>
            <a:r>
              <a:rPr lang="en-US" sz="4900" b="1" dirty="0">
                <a:solidFill>
                  <a:schemeClr val="lt1"/>
                </a:solidFill>
              </a:rPr>
              <a:t>The University of Denver</a:t>
            </a:r>
          </a:p>
          <a:p>
            <a:pPr algn="ctr" defTabSz="1872966">
              <a:defRPr/>
            </a:pPr>
            <a:endParaRPr lang="en-US" sz="4900" b="1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12782068" y="3641799"/>
            <a:ext cx="9574213" cy="17200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>
                <a:latin typeface="+mn-lt"/>
                <a:ea typeface="+mn-ea"/>
                <a:cs typeface="+mn-cs"/>
              </a:rPr>
              <a:t>Results</a:t>
            </a:r>
          </a:p>
        </p:txBody>
      </p:sp>
      <p:sp>
        <p:nvSpPr>
          <p:cNvPr id="7" name="Rounded Rectangle 6"/>
          <p:cNvSpPr>
            <a:spLocks noChangeArrowheads="1"/>
          </p:cNvSpPr>
          <p:nvPr/>
        </p:nvSpPr>
        <p:spPr bwMode="auto">
          <a:xfrm>
            <a:off x="25563618" y="5679906"/>
            <a:ext cx="9574213" cy="11445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>
                <a:latin typeface="+mn-lt"/>
                <a:ea typeface="+mn-ea"/>
                <a:cs typeface="+mn-cs"/>
              </a:rPr>
              <a:t>Conclusions</a:t>
            </a:r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25583079" y="13469671"/>
            <a:ext cx="9574213" cy="11445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>
                <a:latin typeface="+mn-lt"/>
                <a:ea typeface="+mn-ea"/>
                <a:cs typeface="+mn-cs"/>
              </a:rPr>
              <a:t>References</a:t>
            </a:r>
          </a:p>
        </p:txBody>
      </p:sp>
      <p:sp>
        <p:nvSpPr>
          <p:cNvPr id="1032" name="TextBox 8"/>
          <p:cNvSpPr txBox="1">
            <a:spLocks noChangeArrowheads="1"/>
          </p:cNvSpPr>
          <p:nvPr/>
        </p:nvSpPr>
        <p:spPr bwMode="auto">
          <a:xfrm>
            <a:off x="25885804" y="14614258"/>
            <a:ext cx="9572626" cy="5487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74593" tIns="187297" rIns="374593" bIns="187297">
            <a:spAutoFit/>
          </a:bodyPr>
          <a:lstStyle>
            <a:lvl1pPr marL="171450" indent="-17145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defTabSz="1871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defTabSz="1871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defTabSz="1871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defTabSz="1871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400" dirty="0"/>
              <a:t>Carlson, D., </a:t>
            </a:r>
            <a:r>
              <a:rPr lang="en-US" sz="2400" dirty="0" err="1"/>
              <a:t>Haveman</a:t>
            </a:r>
            <a:r>
              <a:rPr lang="en-US" sz="2400" dirty="0"/>
              <a:t>, R., Kaplan, T., &amp; Wolfe, B. (2011). The benefits and costs of </a:t>
            </a:r>
            <a:r>
              <a:rPr lang="en-US" sz="2400" dirty="0" smtClean="0"/>
              <a:t>the Section  8 </a:t>
            </a:r>
            <a:r>
              <a:rPr lang="en-US" sz="2400" dirty="0"/>
              <a:t>Housing Subsidy Program: A framework and estimates of first-year effects.</a:t>
            </a:r>
            <a:r>
              <a:rPr lang="en-US" sz="2400" i="1" dirty="0"/>
              <a:t> Journal of </a:t>
            </a:r>
            <a:r>
              <a:rPr lang="en-US" sz="2400" i="1" dirty="0" smtClean="0"/>
              <a:t>Policy </a:t>
            </a:r>
            <a:r>
              <a:rPr lang="en-US" sz="2400" i="1" dirty="0"/>
              <a:t>Analysis and Management, 30</a:t>
            </a:r>
            <a:r>
              <a:rPr lang="en-US" sz="2400" dirty="0"/>
              <a:t>(2), 233-255. </a:t>
            </a:r>
            <a:endParaRPr lang="en-US" sz="2400" dirty="0" smtClean="0"/>
          </a:p>
          <a:p>
            <a:r>
              <a:rPr lang="en-US" sz="2400" dirty="0" smtClean="0"/>
              <a:t>Horn</a:t>
            </a:r>
            <a:r>
              <a:rPr lang="en-US" sz="2400" dirty="0"/>
              <a:t>, K. M., Ellen, I. G., &amp; Schwartz, A. E. (2014). Do housing choice voucher holders live near good schools?</a:t>
            </a:r>
            <a:r>
              <a:rPr lang="en-US" sz="2400" i="1" dirty="0"/>
              <a:t> Journal of Housing Economics, 23</a:t>
            </a:r>
            <a:r>
              <a:rPr lang="en-US" sz="2400" dirty="0"/>
              <a:t>(0), 28-40. </a:t>
            </a:r>
            <a:endParaRPr lang="en-US" sz="2400" dirty="0" smtClean="0"/>
          </a:p>
          <a:p>
            <a:r>
              <a:rPr lang="en-US" sz="2400" dirty="0"/>
              <a:t>McCormick, N. J., Joseph, M. L., &amp; </a:t>
            </a:r>
            <a:r>
              <a:rPr lang="en-US" sz="2400" dirty="0" err="1"/>
              <a:t>Chaskin</a:t>
            </a:r>
            <a:r>
              <a:rPr lang="en-US" sz="2400" dirty="0"/>
              <a:t>, R. J. (2012). The new stigma of relocated public housing residents: Challenges to social identity in </a:t>
            </a:r>
            <a:r>
              <a:rPr lang="en-US" sz="2400" dirty="0" smtClean="0"/>
              <a:t>mixed‐income </a:t>
            </a:r>
            <a:r>
              <a:rPr lang="en-US" sz="2400" dirty="0"/>
              <a:t>developments</a:t>
            </a:r>
            <a:r>
              <a:rPr lang="en-US" sz="2400" i="1" dirty="0"/>
              <a:t>. City &amp; Community, 11(</a:t>
            </a:r>
            <a:r>
              <a:rPr lang="en-US" sz="2400" dirty="0"/>
              <a:t>3), </a:t>
            </a:r>
            <a:r>
              <a:rPr lang="en-US" sz="2400" dirty="0" smtClean="0"/>
              <a:t>285-308.</a:t>
            </a:r>
          </a:p>
          <a:p>
            <a:r>
              <a:rPr lang="en-US" sz="2400" dirty="0" smtClean="0"/>
              <a:t>U.S </a:t>
            </a:r>
            <a:r>
              <a:rPr lang="en-US" sz="2400" dirty="0"/>
              <a:t>Department of Housing and </a:t>
            </a:r>
            <a:r>
              <a:rPr lang="en-US" sz="2400" dirty="0" smtClean="0"/>
              <a:t>Development. (2014). </a:t>
            </a:r>
            <a:r>
              <a:rPr lang="en-US" sz="2400" dirty="0"/>
              <a:t>Topic Areas.  Housing </a:t>
            </a:r>
            <a:r>
              <a:rPr lang="en-US" sz="2400" dirty="0" smtClean="0"/>
              <a:t>Choice Voucher </a:t>
            </a:r>
            <a:r>
              <a:rPr lang="en-US" sz="2400" dirty="0"/>
              <a:t>Section 8 Program.  </a:t>
            </a:r>
            <a:endParaRPr lang="en-US" sz="2400" dirty="0" smtClean="0"/>
          </a:p>
          <a:p>
            <a:endParaRPr lang="en-US" sz="2400" dirty="0"/>
          </a:p>
          <a:p>
            <a:pPr eaLnBrk="1" hangingPunct="1">
              <a:buFontTx/>
              <a:buChar char="-"/>
            </a:pPr>
            <a:endParaRPr lang="en-US" sz="2000" dirty="0"/>
          </a:p>
        </p:txBody>
      </p:sp>
      <p:sp>
        <p:nvSpPr>
          <p:cNvPr id="16" name="TextBox 17"/>
          <p:cNvSpPr txBox="1">
            <a:spLocks noChangeArrowheads="1"/>
          </p:cNvSpPr>
          <p:nvPr/>
        </p:nvSpPr>
        <p:spPr bwMode="auto">
          <a:xfrm>
            <a:off x="12782066" y="5536866"/>
            <a:ext cx="9574213" cy="7764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74593" tIns="187297" rIns="374593" bIns="187297">
            <a:spAutoFit/>
          </a:bodyPr>
          <a:lstStyle>
            <a:lvl1pPr marL="171450" indent="-17145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defTabSz="1871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defTabSz="1871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defTabSz="1871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defTabSz="1871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4000" dirty="0" smtClean="0"/>
              <a:t>Using OLS regression, no </a:t>
            </a:r>
            <a:r>
              <a:rPr lang="en-US" sz="4000" dirty="0"/>
              <a:t>relationship between school satisfaction </a:t>
            </a:r>
            <a:r>
              <a:rPr lang="en-US" sz="4000" dirty="0" smtClean="0"/>
              <a:t>and HCV use was identified.  </a:t>
            </a:r>
            <a:endParaRPr lang="en-US" sz="4000" dirty="0"/>
          </a:p>
          <a:p>
            <a:pPr eaLnBrk="1" hangingPunct="1">
              <a:buFont typeface="Arial" charset="0"/>
              <a:buChar char="•"/>
            </a:pPr>
            <a:endParaRPr lang="en-US" sz="4000" dirty="0"/>
          </a:p>
          <a:p>
            <a:pPr eaLnBrk="1" hangingPunct="1">
              <a:buFont typeface="Arial" charset="0"/>
              <a:buChar char="•"/>
            </a:pPr>
            <a:r>
              <a:rPr lang="en-US" sz="4000" dirty="0"/>
              <a:t>P</a:t>
            </a:r>
            <a:r>
              <a:rPr lang="en-US" sz="4000" dirty="0" smtClean="0"/>
              <a:t>oisson </a:t>
            </a:r>
            <a:r>
              <a:rPr lang="en-US" sz="4000" dirty="0"/>
              <a:t>regression </a:t>
            </a:r>
            <a:r>
              <a:rPr lang="en-US" sz="4000" dirty="0" smtClean="0"/>
              <a:t>results reveal </a:t>
            </a:r>
            <a:r>
              <a:rPr lang="en-US" sz="4000" dirty="0"/>
              <a:t>that </a:t>
            </a:r>
            <a:r>
              <a:rPr lang="en-US" sz="4000" dirty="0" smtClean="0"/>
              <a:t>HCV </a:t>
            </a:r>
            <a:r>
              <a:rPr lang="en-US" sz="4000" dirty="0"/>
              <a:t>use is related to a higher incidence of absences (IRR= 1.33, SE=.11, p&lt;.001).  </a:t>
            </a:r>
          </a:p>
          <a:p>
            <a:pPr marL="0" indent="0" eaLnBrk="1" hangingPunct="1"/>
            <a:endParaRPr lang="en-US" sz="4000" dirty="0"/>
          </a:p>
          <a:p>
            <a:pPr eaLnBrk="1" hangingPunct="1">
              <a:buFont typeface="Arial" charset="0"/>
              <a:buChar char="•"/>
            </a:pPr>
            <a:r>
              <a:rPr lang="en-US" sz="4000" dirty="0"/>
              <a:t>Logistic </a:t>
            </a:r>
            <a:r>
              <a:rPr lang="en-US" sz="4000" dirty="0" smtClean="0"/>
              <a:t>regression results reveal </a:t>
            </a:r>
            <a:r>
              <a:rPr lang="en-US" sz="4000" dirty="0"/>
              <a:t>that </a:t>
            </a:r>
            <a:r>
              <a:rPr lang="en-US" sz="4000" dirty="0" smtClean="0"/>
              <a:t>HCV </a:t>
            </a:r>
            <a:r>
              <a:rPr lang="en-US" sz="4000" dirty="0"/>
              <a:t>use is related to a lower likelihood of children participating in school activities (OR=.65, SE=.13, p &lt;.05). </a:t>
            </a:r>
          </a:p>
        </p:txBody>
      </p:sp>
      <p:sp>
        <p:nvSpPr>
          <p:cNvPr id="18" name="Rounded Rectangle 17"/>
          <p:cNvSpPr>
            <a:spLocks noChangeArrowheads="1"/>
          </p:cNvSpPr>
          <p:nvPr/>
        </p:nvSpPr>
        <p:spPr bwMode="auto">
          <a:xfrm>
            <a:off x="854072" y="3641798"/>
            <a:ext cx="9574213" cy="189506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 smtClean="0">
                <a:latin typeface="+mn-lt"/>
                <a:ea typeface="+mn-ea"/>
                <a:cs typeface="+mn-cs"/>
              </a:rPr>
              <a:t>Study Sample</a:t>
            </a:r>
          </a:p>
          <a:p>
            <a:pPr algn="ctr" defTabSz="1872966">
              <a:defRPr/>
            </a:pPr>
            <a:r>
              <a:rPr lang="en-US" sz="3600" b="1" dirty="0" smtClean="0">
                <a:latin typeface="+mn-lt"/>
                <a:ea typeface="+mn-ea"/>
                <a:cs typeface="+mn-cs"/>
              </a:rPr>
              <a:t>N=552</a:t>
            </a:r>
          </a:p>
          <a:p>
            <a:pPr algn="ctr" defTabSz="1872966">
              <a:defRPr/>
            </a:pPr>
            <a:endParaRPr lang="en-US" sz="4900" b="1" dirty="0">
              <a:latin typeface="+mn-lt"/>
              <a:ea typeface="+mn-ea"/>
              <a:cs typeface="+mn-cs"/>
            </a:endParaRPr>
          </a:p>
        </p:txBody>
      </p:sp>
      <p:sp>
        <p:nvSpPr>
          <p:cNvPr id="20" name="TextBox 15"/>
          <p:cNvSpPr txBox="1">
            <a:spLocks noChangeArrowheads="1"/>
          </p:cNvSpPr>
          <p:nvPr/>
        </p:nvSpPr>
        <p:spPr bwMode="auto">
          <a:xfrm>
            <a:off x="-77748" y="19259455"/>
            <a:ext cx="10653686" cy="253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74593" tIns="187297" rIns="374593" bIns="187297">
            <a:spAutoFit/>
          </a:bodyPr>
          <a:lstStyle>
            <a:lvl1pPr marL="171450" indent="-17145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defTabSz="1871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defTabSz="1871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defTabSz="1871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defTabSz="1871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marL="0" indent="0" eaLnBrk="1" hangingPunct="1"/>
            <a:r>
              <a:rPr lang="en-US" sz="2800" i="1" dirty="0" smtClean="0"/>
              <a:t>* Households that </a:t>
            </a:r>
            <a:r>
              <a:rPr lang="en-US" sz="2800" i="1" dirty="0"/>
              <a:t>did not receive government housing assistance and did not have school aged children  were deleted from the sample</a:t>
            </a:r>
            <a:r>
              <a:rPr lang="en-US" sz="2800" i="1" dirty="0" smtClean="0"/>
              <a:t>.</a:t>
            </a:r>
            <a:endParaRPr lang="en-US" sz="2800" i="1" dirty="0"/>
          </a:p>
          <a:p>
            <a:pPr marL="0" indent="0" eaLnBrk="1" hangingPunct="1"/>
            <a:endParaRPr lang="en-US" sz="2800" b="1" i="1" dirty="0" smtClean="0"/>
          </a:p>
          <a:p>
            <a:pPr marL="0" indent="0" eaLnBrk="1" hangingPunct="1"/>
            <a:r>
              <a:rPr lang="en-US" sz="2800" b="1" i="1" dirty="0" smtClean="0"/>
              <a:t>	</a:t>
            </a:r>
          </a:p>
        </p:txBody>
      </p:sp>
      <p:sp>
        <p:nvSpPr>
          <p:cNvPr id="27" name="TextBox 19"/>
          <p:cNvSpPr txBox="1">
            <a:spLocks noChangeArrowheads="1"/>
          </p:cNvSpPr>
          <p:nvPr/>
        </p:nvSpPr>
        <p:spPr bwMode="auto">
          <a:xfrm>
            <a:off x="25563618" y="6135060"/>
            <a:ext cx="9574213" cy="8872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74593" tIns="187297" rIns="374593" bIns="187297">
            <a:spAutoFit/>
          </a:bodyPr>
          <a:lstStyle>
            <a:lvl1pPr marL="171450" indent="-17145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defTabSz="1871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defTabSz="1871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defTabSz="1871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defTabSz="1871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marL="0" indent="0" eaLnBrk="1" hangingPunct="1"/>
            <a:endParaRPr lang="en-US" sz="4000" dirty="0" smtClean="0"/>
          </a:p>
          <a:p>
            <a:pPr eaLnBrk="1" hangingPunct="1">
              <a:buFont typeface="Arial" charset="0"/>
              <a:buChar char="•"/>
            </a:pPr>
            <a:r>
              <a:rPr lang="en-US" sz="3600" dirty="0" smtClean="0"/>
              <a:t>Although voucher use is potentially </a:t>
            </a:r>
            <a:r>
              <a:rPr lang="en-US" sz="3600" dirty="0"/>
              <a:t>positive </a:t>
            </a:r>
            <a:r>
              <a:rPr lang="en-US" sz="3600" dirty="0" smtClean="0"/>
              <a:t>for a family’s choice in neighborhood, it may </a:t>
            </a:r>
            <a:r>
              <a:rPr lang="en-US" sz="3600" dirty="0"/>
              <a:t>create difficulties for </a:t>
            </a:r>
            <a:r>
              <a:rPr lang="en-US" sz="3600" dirty="0" smtClean="0"/>
              <a:t>them once </a:t>
            </a:r>
            <a:r>
              <a:rPr lang="en-US" sz="3600" dirty="0"/>
              <a:t>they move.  </a:t>
            </a:r>
            <a:endParaRPr lang="en-US" sz="3600" dirty="0" smtClean="0"/>
          </a:p>
          <a:p>
            <a:pPr marL="0" indent="0" eaLnBrk="1" hangingPunct="1"/>
            <a:endParaRPr lang="en-US" sz="3600" dirty="0" smtClean="0"/>
          </a:p>
          <a:p>
            <a:pPr eaLnBrk="1" hangingPunct="1">
              <a:buFont typeface="Arial" charset="0"/>
              <a:buChar char="•"/>
            </a:pPr>
            <a:r>
              <a:rPr lang="en-US" sz="3600" dirty="0"/>
              <a:t>While voucher use may be beneficial long term, it may also present different challenges in terms of fitting </a:t>
            </a:r>
            <a:r>
              <a:rPr lang="en-US" sz="3600" dirty="0" smtClean="0"/>
              <a:t>into </a:t>
            </a:r>
            <a:r>
              <a:rPr lang="en-US" sz="3600" dirty="0"/>
              <a:t>communities</a:t>
            </a:r>
            <a:r>
              <a:rPr lang="en-US" sz="3600" dirty="0" smtClean="0"/>
              <a:t>.</a:t>
            </a:r>
          </a:p>
          <a:p>
            <a:pPr marL="0" indent="0" eaLnBrk="1" hangingPunct="1"/>
            <a:endParaRPr lang="en-US" sz="3600" dirty="0"/>
          </a:p>
          <a:p>
            <a:pPr eaLnBrk="1" hangingPunct="1">
              <a:buFont typeface="Arial" charset="0"/>
              <a:buChar char="•"/>
            </a:pPr>
            <a:r>
              <a:rPr lang="en-US" sz="3600" dirty="0" smtClean="0"/>
              <a:t>Longitudinal </a:t>
            </a:r>
            <a:r>
              <a:rPr lang="en-US" sz="3600" dirty="0"/>
              <a:t>data is needed to better understand </a:t>
            </a:r>
            <a:r>
              <a:rPr lang="en-US" sz="3600" dirty="0" smtClean="0"/>
              <a:t>this and to determine </a:t>
            </a:r>
            <a:r>
              <a:rPr lang="en-US" sz="3600" dirty="0"/>
              <a:t>which children </a:t>
            </a:r>
            <a:r>
              <a:rPr lang="en-US" sz="3600" dirty="0" smtClean="0"/>
              <a:t>may benefit </a:t>
            </a:r>
            <a:r>
              <a:rPr lang="en-US" sz="3600" dirty="0"/>
              <a:t>most from Section 8 voucher use.</a:t>
            </a:r>
          </a:p>
          <a:p>
            <a:pPr eaLnBrk="1" hangingPunct="1">
              <a:buFont typeface="Arial" charset="0"/>
              <a:buChar char="•"/>
            </a:pPr>
            <a:endParaRPr lang="en-US" sz="4000" dirty="0"/>
          </a:p>
          <a:p>
            <a:pPr eaLnBrk="1" hangingPunct="1">
              <a:buFont typeface="Arial" charset="0"/>
              <a:buChar char="•"/>
            </a:pPr>
            <a:endParaRPr lang="en-US" sz="4000" dirty="0"/>
          </a:p>
        </p:txBody>
      </p:sp>
      <p:sp>
        <p:nvSpPr>
          <p:cNvPr id="31" name="Text Placeholder 9"/>
          <p:cNvSpPr txBox="1">
            <a:spLocks/>
          </p:cNvSpPr>
          <p:nvPr/>
        </p:nvSpPr>
        <p:spPr>
          <a:xfrm>
            <a:off x="26426426" y="19259455"/>
            <a:ext cx="7848600" cy="3215394"/>
          </a:xfrm>
          <a:prstGeom prst="rect">
            <a:avLst/>
          </a:prstGeom>
        </p:spPr>
        <p:txBody>
          <a:bodyPr/>
          <a:lstStyle>
            <a:lvl1pPr marL="1403350" indent="-1403350" algn="l" defTabSz="18716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31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3043238" indent="-1169988" algn="l" defTabSz="18716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15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4681538" indent="-935038" algn="l" defTabSz="18716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98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6554788" indent="-935038" algn="l" defTabSz="18716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82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8428038" indent="-935038" algn="l" defTabSz="18716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82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10301310" indent="-936483" algn="l" defTabSz="1872966" rtl="0" eaLnBrk="1" latinLnBrk="0" hangingPunct="1">
              <a:spcBef>
                <a:spcPct val="20000"/>
              </a:spcBef>
              <a:buFont typeface="Arial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174276" indent="-936483" algn="l" defTabSz="1872966" rtl="0" eaLnBrk="1" latinLnBrk="0" hangingPunct="1">
              <a:spcBef>
                <a:spcPct val="20000"/>
              </a:spcBef>
              <a:buFont typeface="Arial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047241" indent="-936483" algn="l" defTabSz="1872966" rtl="0" eaLnBrk="1" latinLnBrk="0" hangingPunct="1">
              <a:spcBef>
                <a:spcPct val="20000"/>
              </a:spcBef>
              <a:buFont typeface="Arial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20207" indent="-936483" algn="l" defTabSz="1872966" rtl="0" eaLnBrk="1" latinLnBrk="0" hangingPunct="1">
              <a:spcBef>
                <a:spcPct val="20000"/>
              </a:spcBef>
              <a:buFont typeface="Arial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US" sz="2800" b="1" dirty="0" smtClean="0"/>
              <a:t>For further information or questions contact:</a:t>
            </a:r>
          </a:p>
          <a:p>
            <a:pPr marL="0" indent="0">
              <a:buNone/>
            </a:pPr>
            <a:r>
              <a:rPr lang="en-US" sz="2800" dirty="0" smtClean="0"/>
              <a:t>Stephanie </a:t>
            </a:r>
            <a:r>
              <a:rPr lang="en-US" sz="2800" dirty="0" err="1"/>
              <a:t>Lechuga</a:t>
            </a:r>
            <a:r>
              <a:rPr lang="en-US" sz="2800" dirty="0"/>
              <a:t> </a:t>
            </a:r>
            <a:r>
              <a:rPr lang="en-US" sz="2800" dirty="0" smtClean="0"/>
              <a:t>Pe</a:t>
            </a:r>
            <a:r>
              <a:rPr lang="en-US" sz="2800" dirty="0" smtClean="0">
                <a:ea typeface="Verdana"/>
                <a:cs typeface="Verdana"/>
              </a:rPr>
              <a:t>ñ</a:t>
            </a:r>
            <a:r>
              <a:rPr lang="en-US" sz="2800" dirty="0" smtClean="0"/>
              <a:t>a, MSW </a:t>
            </a:r>
            <a:r>
              <a:rPr lang="en-US" sz="2800" dirty="0" smtClean="0">
                <a:hlinkClick r:id="rId3"/>
              </a:rPr>
              <a:t>slechuga@du.edu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Daniel </a:t>
            </a:r>
            <a:r>
              <a:rPr lang="en-US" sz="2800" dirty="0" err="1" smtClean="0"/>
              <a:t>Brisson</a:t>
            </a:r>
            <a:r>
              <a:rPr lang="en-US" sz="2800" dirty="0" smtClean="0"/>
              <a:t>, PhD	</a:t>
            </a:r>
            <a:r>
              <a:rPr lang="en-US" sz="2800" dirty="0" smtClean="0">
                <a:hlinkClick r:id="rId4"/>
              </a:rPr>
              <a:t>Daniel.brisson@du.edu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</a:t>
            </a:r>
          </a:p>
        </p:txBody>
      </p:sp>
      <p:sp>
        <p:nvSpPr>
          <p:cNvPr id="17" name="TextBox 15"/>
          <p:cNvSpPr txBox="1">
            <a:spLocks noChangeArrowheads="1"/>
          </p:cNvSpPr>
          <p:nvPr/>
        </p:nvSpPr>
        <p:spPr bwMode="auto">
          <a:xfrm>
            <a:off x="461988" y="17257404"/>
            <a:ext cx="9574213" cy="1609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74593" tIns="187297" rIns="374593" bIns="187297">
            <a:spAutoFit/>
          </a:bodyPr>
          <a:lstStyle>
            <a:lvl1pPr marL="171450" indent="-17145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defTabSz="1871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defTabSz="1871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defTabSz="1871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defTabSz="1871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marL="0" indent="0" algn="ctr" eaLnBrk="1" hangingPunct="1"/>
            <a:r>
              <a:rPr lang="en-US" sz="4000" b="1" dirty="0" smtClean="0"/>
              <a:t>Gender of  the Head of Household</a:t>
            </a:r>
          </a:p>
          <a:p>
            <a:pPr marL="0" indent="0" eaLnBrk="1" hangingPunct="1"/>
            <a:r>
              <a:rPr lang="en-US" sz="4000" b="1" dirty="0" smtClean="0"/>
              <a:t>	</a:t>
            </a:r>
          </a:p>
        </p:txBody>
      </p:sp>
      <p:sp>
        <p:nvSpPr>
          <p:cNvPr id="19" name="Rounded Rectangle 18"/>
          <p:cNvSpPr>
            <a:spLocks noChangeArrowheads="1"/>
          </p:cNvSpPr>
          <p:nvPr/>
        </p:nvSpPr>
        <p:spPr bwMode="auto">
          <a:xfrm>
            <a:off x="12782065" y="13279199"/>
            <a:ext cx="9574213" cy="11445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 smtClean="0">
                <a:latin typeface="+mn-lt"/>
                <a:ea typeface="+mn-ea"/>
                <a:cs typeface="+mn-cs"/>
              </a:rPr>
              <a:t>Discussion</a:t>
            </a:r>
            <a:endParaRPr lang="en-US" sz="4900" b="1" dirty="0">
              <a:latin typeface="+mn-lt"/>
              <a:ea typeface="+mn-ea"/>
              <a:cs typeface="+mn-cs"/>
            </a:endParaRPr>
          </a:p>
        </p:txBody>
      </p:sp>
      <p:sp>
        <p:nvSpPr>
          <p:cNvPr id="21" name="TextBox 19"/>
          <p:cNvSpPr txBox="1">
            <a:spLocks noChangeArrowheads="1"/>
          </p:cNvSpPr>
          <p:nvPr/>
        </p:nvSpPr>
        <p:spPr bwMode="auto">
          <a:xfrm>
            <a:off x="13093572" y="13889565"/>
            <a:ext cx="8951197" cy="8134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74593" tIns="187297" rIns="374593" bIns="187297">
            <a:spAutoFit/>
          </a:bodyPr>
          <a:lstStyle>
            <a:lvl1pPr marL="171450" indent="-17145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defTabSz="1871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defTabSz="1871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defTabSz="1871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defTabSz="1871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marL="0" indent="0" eaLnBrk="1" hangingPunct="1"/>
            <a:r>
              <a:rPr lang="en-US" sz="2800" dirty="0" smtClean="0"/>
              <a:t>.</a:t>
            </a: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en-US" sz="3600" dirty="0"/>
              <a:t>Although research shows children of voucher users attend better </a:t>
            </a:r>
            <a:r>
              <a:rPr lang="en-US" sz="3600" dirty="0" smtClean="0"/>
              <a:t>schools, children of HCV users are more </a:t>
            </a:r>
            <a:r>
              <a:rPr lang="en-US" sz="3600" dirty="0"/>
              <a:t>likely to have school absences and less likely to participate in school </a:t>
            </a:r>
            <a:r>
              <a:rPr lang="en-US" sz="3600" dirty="0" smtClean="0"/>
              <a:t>activities </a:t>
            </a:r>
            <a:r>
              <a:rPr lang="en-US" sz="2800" dirty="0" smtClean="0"/>
              <a:t>(Carlson, </a:t>
            </a:r>
            <a:r>
              <a:rPr lang="en-US" sz="2800" dirty="0" err="1" smtClean="0"/>
              <a:t>Haveman</a:t>
            </a:r>
            <a:r>
              <a:rPr lang="en-US" sz="2800" dirty="0" smtClean="0"/>
              <a:t>, Kaplan, &amp; Wolfe, 2014</a:t>
            </a:r>
            <a:r>
              <a:rPr lang="en-US" sz="3600" dirty="0" smtClean="0"/>
              <a:t>)</a:t>
            </a:r>
            <a:r>
              <a:rPr lang="en-US" sz="4000" dirty="0" smtClean="0"/>
              <a:t>. </a:t>
            </a:r>
          </a:p>
          <a:p>
            <a:pPr marL="0" indent="0" eaLnBrk="1" hangingPunct="1"/>
            <a:endParaRPr lang="en-US" sz="4000" dirty="0" smtClean="0"/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en-US" sz="3600" dirty="0" smtClean="0"/>
              <a:t>Due to </a:t>
            </a:r>
            <a:r>
              <a:rPr lang="en-US" sz="3600" dirty="0"/>
              <a:t>the cross-sectional nature of the data these </a:t>
            </a:r>
            <a:r>
              <a:rPr lang="en-US" sz="3600" dirty="0" smtClean="0"/>
              <a:t>findings indicate students may need more time to acclimate to  a new school.</a:t>
            </a:r>
            <a:endParaRPr lang="en-US" sz="3600" dirty="0"/>
          </a:p>
          <a:p>
            <a:pPr marL="0" indent="0" algn="just" eaLnBrk="1" hangingPunct="1"/>
            <a:endParaRPr lang="en-US" sz="3600" dirty="0"/>
          </a:p>
          <a:p>
            <a:pPr marL="571500" indent="-571500" algn="just" eaLnBrk="1" hangingPunct="1">
              <a:buFont typeface="Arial" panose="020B0604020202020204" pitchFamily="34" charset="0"/>
              <a:buChar char="•"/>
            </a:pPr>
            <a:endParaRPr lang="en-US" sz="3600" dirty="0"/>
          </a:p>
        </p:txBody>
      </p:sp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6239577"/>
              </p:ext>
            </p:extLst>
          </p:nvPr>
        </p:nvGraphicFramePr>
        <p:xfrm>
          <a:off x="1047832" y="5361824"/>
          <a:ext cx="9542681" cy="5254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3" name="Chart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4674164"/>
              </p:ext>
            </p:extLst>
          </p:nvPr>
        </p:nvGraphicFramePr>
        <p:xfrm>
          <a:off x="1652502" y="9899973"/>
          <a:ext cx="7977351" cy="7357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4" name="TextBox 19"/>
          <p:cNvSpPr txBox="1">
            <a:spLocks noChangeArrowheads="1"/>
          </p:cNvSpPr>
          <p:nvPr/>
        </p:nvSpPr>
        <p:spPr bwMode="auto">
          <a:xfrm>
            <a:off x="25323828" y="3322638"/>
            <a:ext cx="8951197" cy="2594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74593" tIns="187297" rIns="374593" bIns="187297">
            <a:spAutoFit/>
          </a:bodyPr>
          <a:lstStyle>
            <a:lvl1pPr marL="171450" indent="-17145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defTabSz="1871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defTabSz="1871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defTabSz="1871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defTabSz="1871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marL="571500" lvl="0" indent="-571500" eaLnBrk="1" hangingPunct="1">
              <a:buFont typeface="Arial" panose="020B0604020202020204" pitchFamily="34" charset="0"/>
              <a:buChar char="•"/>
            </a:pPr>
            <a:r>
              <a:rPr lang="en-US" sz="3600" dirty="0" smtClean="0"/>
              <a:t>Additionally, HCV families </a:t>
            </a:r>
            <a:r>
              <a:rPr lang="en-US" sz="3600" dirty="0"/>
              <a:t>who recently move </a:t>
            </a:r>
            <a:r>
              <a:rPr lang="en-US" sz="3600" dirty="0" smtClean="0"/>
              <a:t>may  have some difficulty adjusting to a new community and may feel disconnected.</a:t>
            </a:r>
            <a:endParaRPr lang="en-US" sz="3600" dirty="0"/>
          </a:p>
        </p:txBody>
      </p:sp>
      <p:sp>
        <p:nvSpPr>
          <p:cNvPr id="26" name="TextBox 15"/>
          <p:cNvSpPr txBox="1">
            <a:spLocks noChangeArrowheads="1"/>
          </p:cNvSpPr>
          <p:nvPr/>
        </p:nvSpPr>
        <p:spPr bwMode="auto">
          <a:xfrm>
            <a:off x="130175" y="18104026"/>
            <a:ext cx="9634542" cy="1855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74593" tIns="187297" rIns="374593" bIns="187297">
            <a:spAutoFit/>
          </a:bodyPr>
          <a:lstStyle>
            <a:lvl1pPr marL="171450" indent="-17145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defTabSz="1871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defTabSz="1871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defTabSz="1871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defTabSz="1871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marL="0" indent="0" eaLnBrk="1" hangingPunct="1"/>
            <a:r>
              <a:rPr lang="en-US" sz="2800" dirty="0" smtClean="0"/>
              <a:t>*HCV Users=58.7%</a:t>
            </a:r>
          </a:p>
          <a:p>
            <a:pPr marL="0" indent="0" eaLnBrk="1" hangingPunct="1"/>
            <a:r>
              <a:rPr lang="en-US" sz="2800" dirty="0" smtClean="0"/>
              <a:t>*Other Government Housing Users= 41.3%</a:t>
            </a:r>
          </a:p>
          <a:p>
            <a:pPr marL="0" indent="0" eaLnBrk="1" hangingPunct="1"/>
            <a:r>
              <a:rPr lang="en-US" sz="4000" b="1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8396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4117</TotalTime>
  <Words>589</Words>
  <Application>Microsoft Office PowerPoint</Application>
  <PresentationFormat>Custom</PresentationFormat>
  <Paragraphs>76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ePosterBoards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Phillippe</dc:creator>
  <cp:lastModifiedBy>stephanielechugapena</cp:lastModifiedBy>
  <cp:revision>58</cp:revision>
  <dcterms:created xsi:type="dcterms:W3CDTF">2013-03-04T18:11:28Z</dcterms:created>
  <dcterms:modified xsi:type="dcterms:W3CDTF">2015-01-15T21:21:01Z</dcterms:modified>
</cp:coreProperties>
</file>